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handoutMasterIdLst>
    <p:handoutMasterId r:id="rId21"/>
  </p:handoutMasterIdLst>
  <p:sldIdLst>
    <p:sldId id="290" r:id="rId2"/>
    <p:sldId id="289" r:id="rId3"/>
    <p:sldId id="283" r:id="rId4"/>
    <p:sldId id="284" r:id="rId5"/>
    <p:sldId id="285" r:id="rId6"/>
    <p:sldId id="291" r:id="rId7"/>
    <p:sldId id="292" r:id="rId8"/>
    <p:sldId id="293" r:id="rId9"/>
    <p:sldId id="286" r:id="rId10"/>
    <p:sldId id="294" r:id="rId11"/>
    <p:sldId id="295" r:id="rId12"/>
    <p:sldId id="296" r:id="rId13"/>
    <p:sldId id="297" r:id="rId14"/>
    <p:sldId id="298" r:id="rId15"/>
    <p:sldId id="299" r:id="rId16"/>
    <p:sldId id="288" r:id="rId17"/>
    <p:sldId id="278" r:id="rId18"/>
    <p:sldId id="269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2BC"/>
    <a:srgbClr val="F8A8A2"/>
    <a:srgbClr val="F37065"/>
    <a:srgbClr val="4D4D4D"/>
    <a:srgbClr val="ABC8E7"/>
    <a:srgbClr val="89B1DE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 varScale="1">
        <p:scale>
          <a:sx n="69" d="100"/>
          <a:sy n="69" d="100"/>
        </p:scale>
        <p:origin x="-1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pPr/>
              <a:t>28.03.2018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pPr/>
              <a:t>28.03.2018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pPr/>
              <a:t>28.03.2018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28.03.2018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28.03.2018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28.03.2018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28.03.2018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28.03.2018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xmlns="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28.03.2018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xmlns="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xmlns="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pPr/>
              <a:t>28.03.2018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pPr/>
              <a:t>28.03.2018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pPr/>
              <a:t>28.03.2018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pPr/>
              <a:t>28.03.2018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49" r:id="rId4"/>
    <p:sldLayoutId id="2147483660" r:id="rId5"/>
    <p:sldLayoutId id="2147483662" r:id="rId6"/>
    <p:sldLayoutId id="2147483663" r:id="rId7"/>
    <p:sldLayoutId id="214748366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93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07005707"/>
              </p:ext>
            </p:extLst>
          </p:nvPr>
        </p:nvGraphicFramePr>
        <p:xfrm>
          <a:off x="376486" y="548680"/>
          <a:ext cx="786792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79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51632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931187" y="551632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5311251" y="551632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7285" y="5825568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8825" y="582556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5828183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2556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98783" y="5825568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99325" y="5825568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9,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1999" y="1973016"/>
            <a:ext cx="3888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0" y="1396952"/>
            <a:ext cx="39604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</a:t>
            </a:r>
            <a:r>
              <a:rPr lang="en-US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1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Женское предпринимательство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0024" y="4806789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предприниматель»</a:t>
            </a:r>
            <a:endParaRPr lang="ru-RU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5411078" y="4828855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2971" y="4796247"/>
            <a:ext cx="270407" cy="48119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4831807"/>
            <a:ext cx="270407" cy="48119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4341" y="4829649"/>
            <a:ext cx="255405" cy="4811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178" y="4806789"/>
            <a:ext cx="270407" cy="48119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657412" y="4887506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3528" y="4334907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получивших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нефинансовую поддержку со стороны АО «Корпорация «МСП» в виде: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669" y="1453136"/>
            <a:ext cx="3994844" cy="26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14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17019097"/>
              </p:ext>
            </p:extLst>
          </p:nvPr>
        </p:nvGraphicFramePr>
        <p:xfrm>
          <a:off x="395535" y="548680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79115" y="1484784"/>
            <a:ext cx="4120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продукта</a:t>
            </a:r>
          </a:p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«Бизнес-навигатор».</a:t>
            </a:r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5536" y="508428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627784" y="508428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644008" y="508428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882" y="5393521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582" y="5393521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5396135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43608" y="539352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95380" y="5393521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5536" y="2132856"/>
            <a:ext cx="3945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 в соответствии с Бизнес-планом, сформированном при помощи сервиса на портале Бизнес-навигатор МСП.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12681" y="5444320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12615"/>
            <a:ext cx="3389313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550931"/>
            <a:ext cx="7614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сформировавших Бизнес-план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при помощи сервиса на портале Бизнес-навигатор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МСП: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9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996657" y="4470792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16632"/>
            <a:ext cx="6419055" cy="508918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Продукты прямого кредитования для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ДФО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49656" y="1412776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текущей деятельности;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3" descr="C:\Users\b05frv\Desktop\a519c75b8907dd207ec8b20ec767b5f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9101"/>
            <a:ext cx="3712762" cy="24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151998" y="2961545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79512" y="4151487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151998" y="4149080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039" y="4550315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9532" y="4471062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7303" y="3307903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800070" y="335553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1016" y="4512688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89210137"/>
              </p:ext>
            </p:extLst>
          </p:nvPr>
        </p:nvGraphicFramePr>
        <p:xfrm>
          <a:off x="251520" y="548680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«Дальневосточный гектар»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344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870273" y="4686816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44624"/>
            <a:ext cx="6419055" cy="508918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Продукты прямого кредитования для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ДФО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05640" y="1232173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текущей  деятельности;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51671" y="2817529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07504" y="4293096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067944" y="4365104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31" y="4691924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3148" y="4687086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6976" y="3163887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699743" y="3211519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9008" y="4654297"/>
            <a:ext cx="38252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37"/>
          <a:stretch/>
        </p:blipFill>
        <p:spPr>
          <a:xfrm>
            <a:off x="266700" y="1215230"/>
            <a:ext cx="3578212" cy="2556867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34811318"/>
              </p:ext>
            </p:extLst>
          </p:nvPr>
        </p:nvGraphicFramePr>
        <p:xfrm>
          <a:off x="251520" y="476672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«Приграничные территории»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14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140673" y="4841865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-27384"/>
            <a:ext cx="6419055" cy="508918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Продукты прямого кредитования для ДФО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3672" y="1344561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текущей деятельности;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9703" y="2893316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07504" y="4520153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338344" y="4520153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191" y="4918981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3548" y="4842135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5008" y="3239674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987775" y="3287306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3 до 25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0168" y="4881354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6"/>
          <a:stretch/>
        </p:blipFill>
        <p:spPr>
          <a:xfrm>
            <a:off x="162191" y="1268760"/>
            <a:ext cx="3935536" cy="2754437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29565943"/>
              </p:ext>
            </p:extLst>
          </p:nvPr>
        </p:nvGraphicFramePr>
        <p:xfrm>
          <a:off x="179512" y="404664"/>
          <a:ext cx="7920881" cy="72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«Свободный порт Владивосток»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21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212681" y="4758824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73366" y="44624"/>
            <a:ext cx="6419055" cy="508918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Продукты прямого кредитования для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ДФО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3672" y="1416569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текущей деятельности;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9703" y="2965324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79512" y="4448145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410352" y="4437112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199" y="4846973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5556" y="4759094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5008" y="3311682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987775" y="3359314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3 до 25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2176" y="4809346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6"/>
          <a:stretch/>
        </p:blipFill>
        <p:spPr>
          <a:xfrm>
            <a:off x="95250" y="1268760"/>
            <a:ext cx="4108084" cy="2587074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29732575"/>
              </p:ext>
            </p:extLst>
          </p:nvPr>
        </p:nvGraphicFramePr>
        <p:xfrm>
          <a:off x="107504" y="476672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«Опережающее развитие»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79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69824544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НГС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494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24744"/>
            <a:ext cx="792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МСП Банк выступает гарантом исполнения субъектами МСП своих кредитных обязательств, предоставляя за них прямые гарантии для получения представителями малого и среднего бизнеса банковских кредитов для приобретения основных средств, финансирования текущей деятельности, исполнения контрактов в рамках федеральных законов №44-ФЗ и №223-ФЗ.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57018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1857017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1857018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898" y="2217058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9614" y="221705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22767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21705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100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217058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15 лет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зависит от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словий гарантийного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продукта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217058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0,75%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77358780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085185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08518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085185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898" y="539442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9614" y="539442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539704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39442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5394425"/>
            <a:ext cx="142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соответствии 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требованиями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онкурсной документации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5394425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2,5 % до 3%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 заявки: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до 25 млн рублей – до 5 рабочих дней;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от 25 млн рублей – до 10 рабочих дней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789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8 800 30 20 100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www.mspbank.ru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25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прямое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42058098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944" y="908720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841" y="2092786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текущих расходов (включая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681895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681894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681895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5850" y="304193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5428" y="304193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299430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304193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304193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3041935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94205908"/>
              </p:ext>
            </p:extLst>
          </p:nvPr>
        </p:nvGraphicFramePr>
        <p:xfrm>
          <a:off x="395536" y="4146466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«Приоритет-Оборотный»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829090"/>
            <a:ext cx="76681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КРЕДИТОВАНИЯ </a:t>
            </a:r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текущих расходов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(включая 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536" y="5328262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2" y="5328261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387854" y="5328262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5850" y="5688302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5428" y="5688302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564067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8830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7348" y="5688302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83778"/>
            <a:ext cx="6419055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3918" y="5755903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</p:spTree>
    <p:extLst>
      <p:ext uri="{BB962C8B-B14F-4D97-AF65-F5344CB8AC3E}">
        <p14:creationId xmlns:p14="http://schemas.microsoft.com/office/powerpoint/2010/main" xmlns="" val="41192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81548082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9811" y="260648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Программе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323345"/>
            <a:ext cx="799288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 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39122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391219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39122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882" y="2751260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9574" y="2751260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76187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75126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751260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751260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88965609"/>
              </p:ext>
            </p:extLst>
          </p:nvPr>
        </p:nvGraphicFramePr>
        <p:xfrm>
          <a:off x="395536" y="3645024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проект»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882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957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75673"/>
            <a:ext cx="7893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807586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</p:spTree>
    <p:extLst>
      <p:ext uri="{BB962C8B-B14F-4D97-AF65-F5344CB8AC3E}">
        <p14:creationId xmlns:p14="http://schemas.microsoft.com/office/powerpoint/2010/main" xmlns="" val="34143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56541365"/>
              </p:ext>
            </p:extLst>
          </p:nvPr>
        </p:nvGraphicFramePr>
        <p:xfrm>
          <a:off x="395536" y="3356992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«Госконтракт-Оборотный»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037002"/>
            <a:ext cx="7143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расходов, связанных с исполнением контрактов в рамках Ф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едеральных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законов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№44-ФЗ и №223-ФЗ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09121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09120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09121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1874" y="4869161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3590" y="4869161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482152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86916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86916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4869161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243" y="260649"/>
            <a:ext cx="4865625" cy="297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0" y="5366826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9790" y="5365665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3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0831606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«Кооперация»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454587"/>
            <a:ext cx="7992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деятельности.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i="1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сельскохозяйственных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производственных и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сельскохозяйственных потребительских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кооперативов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0486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20486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204865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882" y="256490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9574" y="256490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542841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56490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56490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668850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1*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04419471"/>
              </p:ext>
            </p:extLst>
          </p:nvPr>
        </p:nvGraphicFramePr>
        <p:xfrm>
          <a:off x="395536" y="3501008"/>
          <a:ext cx="7776864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«Агропарк»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301209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301208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301209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882" y="5661249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9574" y="5661249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5663864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61249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661249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33282"/>
            <a:ext cx="78932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инвестиций, направленных на создание и/или приобретение (сооружение, изготовление, достройку, дооборудование, реконструкцию, модернизацию и техническое перевооружение) основных средств (включая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модернизации), запуск новых проектов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663570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8,9%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9885" y="3100898"/>
            <a:ext cx="8090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 Кредитный продукт реализуется исключительно при соответствии субъекта МСП и кредитной сделки программе Минсельхоза России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7" y="6351131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программам Минсельхоза РФ процентная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составит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1 до 5%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</p:spTree>
    <p:extLst>
      <p:ext uri="{BB962C8B-B14F-4D97-AF65-F5344CB8AC3E}">
        <p14:creationId xmlns:p14="http://schemas.microsoft.com/office/powerpoint/2010/main" xmlns="" val="23827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70931248"/>
              </p:ext>
            </p:extLst>
          </p:nvPr>
        </p:nvGraphicFramePr>
        <p:xfrm>
          <a:off x="395536" y="836712"/>
          <a:ext cx="2911435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«Предэкспорт»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8" y="1700808"/>
            <a:ext cx="29114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 для целей производства и поставки сельскохозяйственной продукции в рамках экспортного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контракта. 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Для сельскохозяйственных производственных и потребительских кооперативов.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43711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61084" y="443711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05300" y="4437113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182" y="4797153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2874" y="4797153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807771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4797153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8680" y="4797153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3374" y="4797153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9,6%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10,6%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7085" y="836712"/>
            <a:ext cx="4721339" cy="31365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7496" y="5589240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программам Минсельхоза РФ процентная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составит от 1 до 5%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</p:spTree>
    <p:extLst>
      <p:ext uri="{BB962C8B-B14F-4D97-AF65-F5344CB8AC3E}">
        <p14:creationId xmlns:p14="http://schemas.microsoft.com/office/powerpoint/2010/main" xmlns="" val="28207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6632"/>
            <a:ext cx="4732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резидентов моногородов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78904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3732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893898" y="306896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626" y="580526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340257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15969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4077072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цели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0,1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млн. руб.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включительно)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руб. до 250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1124" y="5661248"/>
            <a:ext cx="7037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0,1 млн. руб. до 3 млн. руб.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включительно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– не более 12 месяцев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</a:t>
            </a: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рублей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–  не более 36 месяцев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не более 84 месяца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07649" y="3420452"/>
            <a:ext cx="36343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0,1 млн. руб. до 3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включительно – от 10,1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3 млн. рублей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субъектов малого бизнеса – 10,6%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9,6% годовых.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малого бизнеса – 9,9%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8,9% годовых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9" t="6251" r="9738" b="-4077"/>
          <a:stretch/>
        </p:blipFill>
        <p:spPr>
          <a:xfrm>
            <a:off x="-17462" y="684000"/>
            <a:ext cx="3708000" cy="324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82667335"/>
              </p:ext>
            </p:extLst>
          </p:nvPr>
        </p:nvGraphicFramePr>
        <p:xfrm>
          <a:off x="3688040" y="908720"/>
          <a:ext cx="4767059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70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моногородов»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70944" y="1817529"/>
            <a:ext cx="4910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организацию и (или) развитие бизнеса на территории моногородов, в том числе на:</a:t>
            </a:r>
          </a:p>
          <a:p>
            <a:pPr marL="228600" indent="-228600" algn="just">
              <a:buAutoNum type="arabicParenR"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buAutoNum type="arabicParenR"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финансирование инвестиций: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     - приобретение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, реконструкция, модернизация, ремонт основных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средств;</a:t>
            </a: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     - строительство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зданий и сооружений производственного назначения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5894" y="4885652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АО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предприниматель»</a:t>
            </a:r>
            <a:endParaRPr lang="ru-RU" sz="10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1593" y="4910670"/>
            <a:ext cx="270407" cy="48119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15917885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текущие цели»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060848"/>
            <a:ext cx="363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 (включая выплату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заработной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платы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 другие платежи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 за исключением уплаты налогов и сборов).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546" y="538551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24810" y="53855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885050" y="538551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0908" y="574555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2624" y="574555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546" y="575617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6618" y="574555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2406" y="5745557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73124" y="5745557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10,1%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296923"/>
            <a:ext cx="38544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сегмент в рамках продукта</a:t>
            </a:r>
            <a:r>
              <a:rPr lang="en-US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«Женское предпринимательство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137" y="4869160"/>
            <a:ext cx="270407" cy="48119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364088" y="488565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3921" y="4892020"/>
            <a:ext cx="270407" cy="48119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7351" y="4886446"/>
            <a:ext cx="255405" cy="48119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610422" y="4944303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357745"/>
            <a:ext cx="4144571" cy="279133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3528" y="4469050"/>
            <a:ext cx="7383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получивших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нефинансовую поддержку со стороны АО «Корпорация «МСП» в виде:</a:t>
            </a:r>
          </a:p>
          <a:p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7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3887</TotalTime>
  <Words>2031</Words>
  <Application>Microsoft Office PowerPoint</Application>
  <PresentationFormat>Экран (4:3)</PresentationFormat>
  <Paragraphs>347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Специальное оформление</vt:lpstr>
      <vt:lpstr>Инструменты поддержки малого и среднего предпринимательства</vt:lpstr>
      <vt:lpstr>О Банке</vt:lpstr>
      <vt:lpstr>Продукты Банка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Продукты прямого кредитования для ДФО</vt:lpstr>
      <vt:lpstr>Продукты прямого кредитования для ДФО</vt:lpstr>
      <vt:lpstr>Продукты прямого кредитования для ДФО  </vt:lpstr>
      <vt:lpstr>Продукты прямого кредитования для ДФО</vt:lpstr>
      <vt:lpstr>Слайд 16</vt:lpstr>
      <vt:lpstr>Слайд 17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8 800 30 20 100  info@mspbank.ru  www.mspbank.ru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worker15</cp:lastModifiedBy>
  <cp:revision>137</cp:revision>
  <cp:lastPrinted>2017-11-27T08:27:26Z</cp:lastPrinted>
  <dcterms:created xsi:type="dcterms:W3CDTF">2017-08-03T13:00:25Z</dcterms:created>
  <dcterms:modified xsi:type="dcterms:W3CDTF">2018-03-28T05:40:12Z</dcterms:modified>
</cp:coreProperties>
</file>